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303" r:id="rId3"/>
    <p:sldId id="320" r:id="rId4"/>
    <p:sldId id="321" r:id="rId5"/>
    <p:sldId id="322" r:id="rId6"/>
    <p:sldId id="323" r:id="rId7"/>
    <p:sldId id="324" r:id="rId8"/>
    <p:sldId id="325" r:id="rId9"/>
    <p:sldId id="326" r:id="rId10"/>
    <p:sldId id="327" r:id="rId11"/>
    <p:sldId id="328" r:id="rId12"/>
    <p:sldId id="329" r:id="rId13"/>
    <p:sldId id="33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3D0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396" autoAdjust="0"/>
    <p:restoredTop sz="86086" autoAdjust="0"/>
  </p:normalViewPr>
  <p:slideViewPr>
    <p:cSldViewPr>
      <p:cViewPr varScale="1">
        <p:scale>
          <a:sx n="75" d="100"/>
          <a:sy n="75" d="100"/>
        </p:scale>
        <p:origin x="1392" y="54"/>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Tassii / iStock.com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2551454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giulio napolitano / Shutterstock.com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dirty="0"/>
          </a:p>
        </p:txBody>
      </p:sp>
    </p:spTree>
    <p:extLst>
      <p:ext uri="{BB962C8B-B14F-4D97-AF65-F5344CB8AC3E}">
        <p14:creationId xmlns:p14="http://schemas.microsoft.com/office/powerpoint/2010/main" val="3720455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justinkendra / iStock.com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12</a:t>
            </a:fld>
            <a:endParaRPr lang="en-US" dirty="0"/>
          </a:p>
        </p:txBody>
      </p:sp>
    </p:spTree>
    <p:extLst>
      <p:ext uri="{BB962C8B-B14F-4D97-AF65-F5344CB8AC3E}">
        <p14:creationId xmlns:p14="http://schemas.microsoft.com/office/powerpoint/2010/main" val="3522587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FatCamera / iStock.com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13</a:t>
            </a:fld>
            <a:endParaRPr lang="en-US" dirty="0"/>
          </a:p>
        </p:txBody>
      </p:sp>
    </p:spTree>
    <p:extLst>
      <p:ext uri="{BB962C8B-B14F-4D97-AF65-F5344CB8AC3E}">
        <p14:creationId xmlns:p14="http://schemas.microsoft.com/office/powerpoint/2010/main" val="3431033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biblical exegesis</a:t>
            </a:r>
            <a:r>
              <a:rPr lang="en-US" sz="1200" kern="1200" dirty="0">
                <a:solidFill>
                  <a:schemeClr val="tx1"/>
                </a:solidFill>
                <a:effectLst/>
                <a:latin typeface="+mn-lt"/>
                <a:ea typeface="+mn-ea"/>
                <a:cs typeface="+mn-cs"/>
              </a:rPr>
              <a:t> The critical interpretation and explanation of Sacred Scripture.</a:t>
            </a:r>
            <a:endParaRPr lang="en-US" dirty="0"/>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2858416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r>
              <a:rPr lang="en-US" dirty="0"/>
              <a:t> </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1046613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B-C-Designs / iStock.com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3872405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WordItOut.com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3649673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Saint Mary’s Press</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6192382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lexar001 / Shutterstock.com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23718684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Saint Mary’s Press; © Odessa Sawyer / Saint Mary’s Press; © choja / iStock.com</a:t>
            </a:r>
            <a:r>
              <a:rPr lang="en-US" dirty="0"/>
              <a:t> </a:t>
            </a:r>
          </a:p>
          <a:p>
            <a:r>
              <a:rPr lang="en-US" dirty="0"/>
              <a:t> </a:t>
            </a:r>
            <a:endParaRPr lang="en-US"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16367399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Jozef Klopacka / Shutterstock.com</a:t>
            </a:r>
            <a:r>
              <a:rPr lang="en-US" dirty="0"/>
              <a:t> </a:t>
            </a:r>
          </a:p>
          <a:p>
            <a:r>
              <a:rPr lang="en-US" dirty="0"/>
              <a:t> </a:t>
            </a:r>
            <a:endParaRPr lang="en-US" sz="1200" b="0" i="0" u="none" strike="noStrike"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20603096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981200"/>
            <a:ext cx="9144000" cy="1470025"/>
          </a:xfrm>
        </p:spPr>
        <p:txBody>
          <a:bodyPr/>
          <a:lstStyle/>
          <a:p>
            <a:r>
              <a:rPr lang="en-US" dirty="0">
                <a:effectLst/>
              </a:rPr>
              <a:t>Interpreting the Bible</a:t>
            </a:r>
            <a:endParaRPr lang="en-US" dirty="0"/>
          </a:p>
        </p:txBody>
      </p:sp>
      <p:sp>
        <p:nvSpPr>
          <p:cNvPr id="3" name="Subtitle 2"/>
          <p:cNvSpPr txBox="1">
            <a:spLocks/>
          </p:cNvSpPr>
          <p:nvPr/>
        </p:nvSpPr>
        <p:spPr>
          <a:xfrm>
            <a:off x="0" y="3422317"/>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1, Learning Experience 10</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TX006068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EF5CFB4-60F1-3045-B97F-CCBDD555C5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682625"/>
            <a:ext cx="1077686" cy="1047750"/>
          </a:xfrm>
          <a:prstGeom prst="rect">
            <a:avLst/>
          </a:prstGeom>
        </p:spPr>
      </p:pic>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1371600" y="2438400"/>
            <a:ext cx="7239000" cy="2209800"/>
          </a:xfrm>
        </p:spPr>
        <p:txBody>
          <a:bodyPr>
            <a:noAutofit/>
          </a:bodyPr>
          <a:lstStyle/>
          <a:p>
            <a:r>
              <a:rPr lang="en-US" sz="1800" i="1" dirty="0"/>
              <a:t>(continued)</a:t>
            </a:r>
            <a:br>
              <a:rPr lang="en-US" sz="2000" b="0" dirty="0"/>
            </a:br>
            <a:br>
              <a:rPr lang="en-US" sz="2000" b="0" dirty="0"/>
            </a:br>
            <a:r>
              <a:rPr lang="en-US" sz="2600" b="0" dirty="0"/>
              <a:t>The last spiritual sense is </a:t>
            </a:r>
            <a:r>
              <a:rPr lang="en-US" sz="2600" i="1" dirty="0"/>
              <a:t>anagogical</a:t>
            </a:r>
            <a:r>
              <a:rPr lang="en-US" sz="2600" b="0" i="1" dirty="0"/>
              <a:t>,</a:t>
            </a:r>
            <a:r>
              <a:rPr lang="en-US" sz="2600" b="0" dirty="0"/>
              <a:t> in which we ask how the passage may be leading us toward our eternal destiny, our heavenly home.</a:t>
            </a:r>
            <a:br>
              <a:rPr lang="en-US" sz="2600" b="0" dirty="0"/>
            </a:br>
            <a:br>
              <a:rPr lang="en-US" dirty="0"/>
            </a:br>
            <a:br>
              <a:rPr lang="en-US" sz="2600" b="0" dirty="0"/>
            </a:br>
            <a:r>
              <a:rPr lang="en-US" sz="2600" b="0" dirty="0"/>
              <a:t> </a:t>
            </a:r>
            <a:br>
              <a:rPr lang="en-US" sz="2600" b="0" dirty="0"/>
            </a:br>
            <a:br>
              <a:rPr lang="en-US" sz="2600" b="0" dirty="0"/>
            </a:br>
            <a:br>
              <a:rPr lang="en-US" sz="2600" b="0" dirty="0"/>
            </a:br>
            <a:br>
              <a:rPr lang="en-US" sz="2600" b="0" dirty="0"/>
            </a:br>
            <a:br>
              <a:rPr lang="en-US" sz="2600" b="0" dirty="0"/>
            </a:br>
            <a:endParaRPr lang="en-US" sz="2600" b="0" dirty="0"/>
          </a:p>
        </p:txBody>
      </p:sp>
      <p:pic>
        <p:nvPicPr>
          <p:cNvPr id="6" name="Picture 5">
            <a:extLst>
              <a:ext uri="{FF2B5EF4-FFF2-40B4-BE49-F238E27FC236}">
                <a16:creationId xmlns:a16="http://schemas.microsoft.com/office/drawing/2014/main" id="{B8C2671D-4B9B-9C4D-89B4-3D039BB389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79872" y="3098800"/>
            <a:ext cx="4648200" cy="3098800"/>
          </a:xfrm>
          <a:prstGeom prst="rect">
            <a:avLst/>
          </a:prstGeom>
        </p:spPr>
      </p:pic>
      <p:sp>
        <p:nvSpPr>
          <p:cNvPr id="5" name="TextBox 4">
            <a:extLst>
              <a:ext uri="{FF2B5EF4-FFF2-40B4-BE49-F238E27FC236}">
                <a16:creationId xmlns:a16="http://schemas.microsoft.com/office/drawing/2014/main" id="{88BBA578-7F87-4B93-8AFC-3E5A4A7C1E2B}"/>
              </a:ext>
            </a:extLst>
          </p:cNvPr>
          <p:cNvSpPr txBox="1"/>
          <p:nvPr/>
        </p:nvSpPr>
        <p:spPr bwMode="auto">
          <a:xfrm>
            <a:off x="6400800" y="3430772"/>
            <a:ext cx="2068381" cy="1815882"/>
          </a:xfrm>
          <a:prstGeom prst="rect">
            <a:avLst/>
          </a:prstGeom>
          <a:noFill/>
          <a:ln w="9525">
            <a:noFill/>
            <a:miter lim="800000"/>
            <a:headEnd/>
            <a:tailEnd/>
          </a:ln>
        </p:spPr>
        <p:txBody>
          <a:bodyPr wrap="square" rtlCol="0">
            <a:spAutoFit/>
          </a:bodyPr>
          <a:lstStyle/>
          <a:p>
            <a:r>
              <a:rPr lang="en-US" sz="1600" b="1" i="1" dirty="0">
                <a:latin typeface="Arial" panose="020B0604020202020204" pitchFamily="34" charset="0"/>
                <a:cs typeface="Arial" panose="020B0604020202020204" pitchFamily="34" charset="0"/>
              </a:rPr>
              <a:t>Example: </a:t>
            </a:r>
            <a:r>
              <a:rPr lang="en-US" sz="1600" dirty="0">
                <a:latin typeface="Arial" panose="020B0604020202020204" pitchFamily="34" charset="0"/>
                <a:cs typeface="Arial" panose="020B0604020202020204" pitchFamily="34" charset="0"/>
              </a:rPr>
              <a:t>Jesus’ command to take up our cross and follow him teaches us that service of others leads us toward eternal salvation.</a:t>
            </a:r>
            <a:endParaRPr lang="en-US" sz="1600" dirty="0">
              <a:solidFill>
                <a:schemeClr val="bg1">
                  <a:lumMod val="6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10421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48614F5-056A-074C-B1FD-A39E1BF4C6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685800"/>
            <a:ext cx="1371600" cy="1333500"/>
          </a:xfrm>
          <a:prstGeom prst="rect">
            <a:avLst/>
          </a:prstGeom>
        </p:spPr>
      </p:pic>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1524000" y="1447800"/>
            <a:ext cx="6785811" cy="2133600"/>
          </a:xfrm>
        </p:spPr>
        <p:txBody>
          <a:bodyPr>
            <a:noAutofit/>
          </a:bodyPr>
          <a:lstStyle/>
          <a:p>
            <a:r>
              <a:rPr lang="en-US" sz="2400" b="0" dirty="0"/>
              <a:t>Look to the teachings of Church Tradition and the Magisterium for help in interpreting the passage. This may include examining Church documents that were written to guide our interpretation of Scripture.</a:t>
            </a:r>
            <a:br>
              <a:rPr lang="en-US" sz="2400" b="0" dirty="0"/>
            </a:br>
            <a:br>
              <a:rPr lang="en-US" sz="2400" b="0" dirty="0"/>
            </a:br>
            <a:br>
              <a:rPr lang="en-US" sz="2400" b="0" dirty="0"/>
            </a:br>
            <a:endParaRPr lang="en-US" sz="2400" b="0" dirty="0"/>
          </a:p>
        </p:txBody>
      </p:sp>
      <p:pic>
        <p:nvPicPr>
          <p:cNvPr id="7" name="Picture 6">
            <a:extLst>
              <a:ext uri="{FF2B5EF4-FFF2-40B4-BE49-F238E27FC236}">
                <a16:creationId xmlns:a16="http://schemas.microsoft.com/office/drawing/2014/main" id="{E4772915-139E-FA4D-98EB-8A23CA7849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2200" y="3048000"/>
            <a:ext cx="4953000" cy="3302000"/>
          </a:xfrm>
          <a:prstGeom prst="rect">
            <a:avLst/>
          </a:prstGeom>
        </p:spPr>
      </p:pic>
    </p:spTree>
    <p:extLst>
      <p:ext uri="{BB962C8B-B14F-4D97-AF65-F5344CB8AC3E}">
        <p14:creationId xmlns:p14="http://schemas.microsoft.com/office/powerpoint/2010/main" val="399027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C34E9D-19DB-9640-806A-1F5D1D7617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8811" y="685800"/>
            <a:ext cx="1373167" cy="1335024"/>
          </a:xfrm>
          <a:prstGeom prst="rect">
            <a:avLst/>
          </a:prstGeom>
        </p:spPr>
      </p:pic>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1447800" y="1600200"/>
            <a:ext cx="7319211" cy="2133600"/>
          </a:xfrm>
        </p:spPr>
        <p:txBody>
          <a:bodyPr>
            <a:noAutofit/>
          </a:bodyPr>
          <a:lstStyle/>
          <a:p>
            <a:r>
              <a:rPr lang="en-US" sz="2400" b="0" dirty="0"/>
              <a:t>In prayer, seek the guidance of the Holy Spirit. This is the most important step of all! Even though it is listed here as step 7, our prayerful attentiveness </a:t>
            </a:r>
            <a:br>
              <a:rPr lang="en-US" sz="2400" b="0" dirty="0"/>
            </a:br>
            <a:r>
              <a:rPr lang="en-US" sz="2400" b="0" dirty="0"/>
              <a:t>to the task of interpreting Scripture should permeate the entire process of biblical exegesis.  </a:t>
            </a:r>
            <a:br>
              <a:rPr lang="en-US" sz="2400" b="0" dirty="0"/>
            </a:br>
            <a:br>
              <a:rPr lang="en-US" sz="2400" b="0" dirty="0"/>
            </a:br>
            <a:br>
              <a:rPr lang="en-US" sz="2400" b="0" dirty="0"/>
            </a:br>
            <a:br>
              <a:rPr lang="en-US" sz="2400" b="0" dirty="0"/>
            </a:br>
            <a:endParaRPr lang="en-US" sz="2400" b="0" dirty="0"/>
          </a:p>
        </p:txBody>
      </p:sp>
      <p:pic>
        <p:nvPicPr>
          <p:cNvPr id="4" name="Picture 3">
            <a:extLst>
              <a:ext uri="{FF2B5EF4-FFF2-40B4-BE49-F238E27FC236}">
                <a16:creationId xmlns:a16="http://schemas.microsoft.com/office/drawing/2014/main" id="{47371248-E6F9-6948-ACB0-EEFF3CCA772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00300" y="3200400"/>
            <a:ext cx="4610100" cy="3073400"/>
          </a:xfrm>
          <a:prstGeom prst="rect">
            <a:avLst/>
          </a:prstGeom>
        </p:spPr>
      </p:pic>
    </p:spTree>
    <p:extLst>
      <p:ext uri="{BB962C8B-B14F-4D97-AF65-F5344CB8AC3E}">
        <p14:creationId xmlns:p14="http://schemas.microsoft.com/office/powerpoint/2010/main" val="22835430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1676400" y="1295400"/>
            <a:ext cx="6557211" cy="2133600"/>
          </a:xfrm>
        </p:spPr>
        <p:txBody>
          <a:bodyPr>
            <a:noAutofit/>
          </a:bodyPr>
          <a:lstStyle/>
          <a:p>
            <a:br>
              <a:rPr lang="en-US" sz="2400" dirty="0"/>
            </a:br>
            <a:r>
              <a:rPr lang="en-US" sz="2600" dirty="0"/>
              <a:t>Now it’s your turn to try these steps—</a:t>
            </a:r>
            <a:br>
              <a:rPr lang="en-US" sz="2600" dirty="0"/>
            </a:br>
            <a:r>
              <a:rPr lang="en-US" sz="2600" dirty="0"/>
              <a:t>to try making some sense of all those old stories in the Bible! </a:t>
            </a:r>
            <a:br>
              <a:rPr lang="en-US" dirty="0"/>
            </a:br>
            <a:br>
              <a:rPr lang="en-US" sz="2400" b="0" dirty="0"/>
            </a:br>
            <a:br>
              <a:rPr lang="en-US" sz="2400" b="0" dirty="0"/>
            </a:br>
            <a:br>
              <a:rPr lang="en-US" sz="2400" b="0" dirty="0"/>
            </a:br>
            <a:br>
              <a:rPr lang="en-US" sz="2400" b="0" dirty="0"/>
            </a:br>
            <a:endParaRPr lang="en-US" sz="2400" b="0" dirty="0"/>
          </a:p>
        </p:txBody>
      </p:sp>
      <p:pic>
        <p:nvPicPr>
          <p:cNvPr id="3" name="Picture 2">
            <a:extLst>
              <a:ext uri="{FF2B5EF4-FFF2-40B4-BE49-F238E27FC236}">
                <a16:creationId xmlns:a16="http://schemas.microsoft.com/office/drawing/2014/main" id="{FEE235CC-458D-0F41-8B7D-96F0816394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2514600"/>
            <a:ext cx="5334000" cy="3556000"/>
          </a:xfrm>
          <a:prstGeom prst="rect">
            <a:avLst/>
          </a:prstGeom>
        </p:spPr>
      </p:pic>
    </p:spTree>
    <p:extLst>
      <p:ext uri="{BB962C8B-B14F-4D97-AF65-F5344CB8AC3E}">
        <p14:creationId xmlns:p14="http://schemas.microsoft.com/office/powerpoint/2010/main" val="4207428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1371600" y="2012830"/>
            <a:ext cx="6934200" cy="1447800"/>
          </a:xfrm>
        </p:spPr>
        <p:txBody>
          <a:bodyPr>
            <a:noAutofit/>
          </a:bodyPr>
          <a:lstStyle/>
          <a:p>
            <a:r>
              <a:rPr lang="en-US" sz="2600" b="0" dirty="0"/>
              <a:t>Making sense of all those old stories </a:t>
            </a:r>
            <a:br>
              <a:rPr lang="en-US" sz="2600" b="0" dirty="0"/>
            </a:br>
            <a:r>
              <a:rPr lang="en-US" sz="2600" b="0" dirty="0"/>
              <a:t>in the Bible is a process called biblical interpretation, or biblical exegesis.</a:t>
            </a:r>
            <a:br>
              <a:rPr lang="en-US" sz="2600" b="0" dirty="0"/>
            </a:br>
            <a:r>
              <a:rPr lang="en-US" sz="2600" b="0" dirty="0"/>
              <a:t> </a:t>
            </a:r>
            <a:br>
              <a:rPr lang="en-US" sz="2600" b="0" dirty="0"/>
            </a:br>
            <a:r>
              <a:rPr lang="en-US" sz="2600" dirty="0"/>
              <a:t>There are seven steps in this process. </a:t>
            </a:r>
            <a:br>
              <a:rPr lang="en-US" dirty="0"/>
            </a:br>
            <a:endParaRPr lang="en-US" sz="3500" dirty="0"/>
          </a:p>
        </p:txBody>
      </p:sp>
      <p:pic>
        <p:nvPicPr>
          <p:cNvPr id="3" name="Picture 2">
            <a:extLst>
              <a:ext uri="{FF2B5EF4-FFF2-40B4-BE49-F238E27FC236}">
                <a16:creationId xmlns:a16="http://schemas.microsoft.com/office/drawing/2014/main" id="{31FCEA30-5E06-BF47-A3F4-54500DCA9FE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4113676"/>
            <a:ext cx="8458200" cy="915524"/>
          </a:xfrm>
          <a:prstGeom prst="rect">
            <a:avLst/>
          </a:prstGeom>
        </p:spPr>
      </p:pic>
    </p:spTree>
    <p:extLst>
      <p:ext uri="{BB962C8B-B14F-4D97-AF65-F5344CB8AC3E}">
        <p14:creationId xmlns:p14="http://schemas.microsoft.com/office/powerpoint/2010/main" val="678852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838200" y="1991833"/>
            <a:ext cx="7543800" cy="1447800"/>
          </a:xfrm>
        </p:spPr>
        <p:txBody>
          <a:bodyPr>
            <a:noAutofit/>
          </a:bodyPr>
          <a:lstStyle/>
          <a:p>
            <a:r>
              <a:rPr lang="en-US" sz="2600" b="0" dirty="0"/>
              <a:t>For convenience, we will learn these as numbered steps. However, we don’t have to follow these steps sequentially. Sometimes we might do them in a different order, or sometimes we might do two or three steps simultaneously.</a:t>
            </a:r>
            <a:br>
              <a:rPr lang="en-US" sz="2600" dirty="0"/>
            </a:br>
            <a:br>
              <a:rPr lang="en-US" sz="2600" dirty="0"/>
            </a:br>
            <a:endParaRPr lang="en-US" sz="2600" dirty="0"/>
          </a:p>
        </p:txBody>
      </p:sp>
      <p:pic>
        <p:nvPicPr>
          <p:cNvPr id="4" name="Picture 3">
            <a:extLst>
              <a:ext uri="{FF2B5EF4-FFF2-40B4-BE49-F238E27FC236}">
                <a16:creationId xmlns:a16="http://schemas.microsoft.com/office/drawing/2014/main" id="{149AE584-7785-8E4C-AFC6-671EFB664C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1200" y="3733800"/>
            <a:ext cx="5252737" cy="2153477"/>
          </a:xfrm>
          <a:prstGeom prst="rect">
            <a:avLst/>
          </a:prstGeom>
        </p:spPr>
      </p:pic>
    </p:spTree>
    <p:extLst>
      <p:ext uri="{BB962C8B-B14F-4D97-AF65-F5344CB8AC3E}">
        <p14:creationId xmlns:p14="http://schemas.microsoft.com/office/powerpoint/2010/main" val="2093914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1563189" y="1676400"/>
            <a:ext cx="7848600" cy="1447800"/>
          </a:xfrm>
        </p:spPr>
        <p:txBody>
          <a:bodyPr>
            <a:noAutofit/>
          </a:bodyPr>
          <a:lstStyle/>
          <a:p>
            <a:br>
              <a:rPr lang="en-US" sz="2600" dirty="0"/>
            </a:br>
            <a:r>
              <a:rPr lang="en-US" sz="2600" b="0" dirty="0"/>
              <a:t>Read the passage and determine its literal </a:t>
            </a:r>
            <a:br>
              <a:rPr lang="en-US" sz="2600" b="0" dirty="0"/>
            </a:br>
            <a:r>
              <a:rPr lang="en-US" sz="2600" b="0" dirty="0"/>
              <a:t>sense.</a:t>
            </a:r>
            <a:r>
              <a:rPr lang="en-US" sz="2600" dirty="0"/>
              <a:t> On the most basic level, what is </a:t>
            </a:r>
            <a:br>
              <a:rPr lang="en-US" sz="2600" dirty="0"/>
            </a:br>
            <a:r>
              <a:rPr lang="en-US" sz="2600" dirty="0"/>
              <a:t>the human author trying to convey?</a:t>
            </a:r>
            <a:br>
              <a:rPr lang="en-US" dirty="0"/>
            </a:br>
            <a:br>
              <a:rPr lang="en-US" dirty="0"/>
            </a:br>
            <a:br>
              <a:rPr lang="en-US" sz="3200" dirty="0"/>
            </a:br>
            <a:br>
              <a:rPr lang="en-US" sz="2600" dirty="0"/>
            </a:br>
            <a:endParaRPr lang="en-US" sz="2600" dirty="0"/>
          </a:p>
        </p:txBody>
      </p:sp>
      <p:pic>
        <p:nvPicPr>
          <p:cNvPr id="3" name="Picture 2">
            <a:extLst>
              <a:ext uri="{FF2B5EF4-FFF2-40B4-BE49-F238E27FC236}">
                <a16:creationId xmlns:a16="http://schemas.microsoft.com/office/drawing/2014/main" id="{AC8F3CA5-314D-384C-9E02-662843EF194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685800"/>
            <a:ext cx="1410789" cy="1371600"/>
          </a:xfrm>
          <a:prstGeom prst="rect">
            <a:avLst/>
          </a:prstGeom>
        </p:spPr>
      </p:pic>
      <p:pic>
        <p:nvPicPr>
          <p:cNvPr id="7" name="Picture 6">
            <a:extLst>
              <a:ext uri="{FF2B5EF4-FFF2-40B4-BE49-F238E27FC236}">
                <a16:creationId xmlns:a16="http://schemas.microsoft.com/office/drawing/2014/main" id="{66E40B5C-B279-8441-A9CA-020912DB78E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90800" y="2895600"/>
            <a:ext cx="4267200" cy="2844800"/>
          </a:xfrm>
          <a:prstGeom prst="rect">
            <a:avLst/>
          </a:prstGeom>
        </p:spPr>
      </p:pic>
    </p:spTree>
    <p:extLst>
      <p:ext uri="{BB962C8B-B14F-4D97-AF65-F5344CB8AC3E}">
        <p14:creationId xmlns:p14="http://schemas.microsoft.com/office/powerpoint/2010/main" val="666564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1524000" y="1981200"/>
            <a:ext cx="7391400" cy="1447800"/>
          </a:xfrm>
        </p:spPr>
        <p:txBody>
          <a:bodyPr>
            <a:noAutofit/>
          </a:bodyPr>
          <a:lstStyle/>
          <a:p>
            <a:r>
              <a:rPr lang="en-US" sz="2600" b="0" dirty="0"/>
              <a:t>Determine the passage’s literary genre (form). </a:t>
            </a:r>
            <a:r>
              <a:rPr lang="en-US" sz="2600" dirty="0"/>
              <a:t>This will help us to better understand the human author’s intent.</a:t>
            </a:r>
            <a:br>
              <a:rPr lang="en-US" dirty="0"/>
            </a:br>
            <a:br>
              <a:rPr lang="en-US" dirty="0"/>
            </a:br>
            <a:br>
              <a:rPr lang="en-US" dirty="0"/>
            </a:br>
            <a:br>
              <a:rPr lang="en-US" sz="3200" dirty="0"/>
            </a:br>
            <a:br>
              <a:rPr lang="en-US" sz="2600" dirty="0"/>
            </a:br>
            <a:endParaRPr lang="en-US" sz="2600" dirty="0"/>
          </a:p>
        </p:txBody>
      </p:sp>
      <p:pic>
        <p:nvPicPr>
          <p:cNvPr id="4" name="Picture 3">
            <a:extLst>
              <a:ext uri="{FF2B5EF4-FFF2-40B4-BE49-F238E27FC236}">
                <a16:creationId xmlns:a16="http://schemas.microsoft.com/office/drawing/2014/main" id="{803F106C-9D2E-D44A-80C3-B39E40F9E4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2438400"/>
            <a:ext cx="5638800" cy="3840043"/>
          </a:xfrm>
          <a:prstGeom prst="rect">
            <a:avLst/>
          </a:prstGeom>
        </p:spPr>
      </p:pic>
      <p:pic>
        <p:nvPicPr>
          <p:cNvPr id="6" name="Picture 5">
            <a:extLst>
              <a:ext uri="{FF2B5EF4-FFF2-40B4-BE49-F238E27FC236}">
                <a16:creationId xmlns:a16="http://schemas.microsoft.com/office/drawing/2014/main" id="{4DC5BB11-4ADB-E44D-988E-11590A341A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685800"/>
            <a:ext cx="1410788" cy="1371600"/>
          </a:xfrm>
          <a:prstGeom prst="rect">
            <a:avLst/>
          </a:prstGeom>
        </p:spPr>
      </p:pic>
    </p:spTree>
    <p:extLst>
      <p:ext uri="{BB962C8B-B14F-4D97-AF65-F5344CB8AC3E}">
        <p14:creationId xmlns:p14="http://schemas.microsoft.com/office/powerpoint/2010/main" val="619291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6738FB8-76F4-6048-9474-081543F3B0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685800"/>
            <a:ext cx="1410789" cy="1371600"/>
          </a:xfrm>
          <a:prstGeom prst="rect">
            <a:avLst/>
          </a:prstGeom>
        </p:spPr>
      </p:pic>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1447800" y="2057400"/>
            <a:ext cx="3890211" cy="2438400"/>
          </a:xfrm>
        </p:spPr>
        <p:txBody>
          <a:bodyPr>
            <a:noAutofit/>
          </a:bodyPr>
          <a:lstStyle/>
          <a:p>
            <a:r>
              <a:rPr lang="en-US" sz="2600" b="0" dirty="0"/>
              <a:t>Investigate the society, culture, and historical context in which the passage takes place. This will help us to understand the author’s examples, symbols, and references to practices or customs that are unfamiliar to us today.</a:t>
            </a:r>
            <a:br>
              <a:rPr lang="en-US" sz="2600" b="0" dirty="0"/>
            </a:br>
            <a:endParaRPr lang="en-US" sz="2600" b="0" dirty="0"/>
          </a:p>
        </p:txBody>
      </p:sp>
      <p:pic>
        <p:nvPicPr>
          <p:cNvPr id="7" name="Picture 6">
            <a:extLst>
              <a:ext uri="{FF2B5EF4-FFF2-40B4-BE49-F238E27FC236}">
                <a16:creationId xmlns:a16="http://schemas.microsoft.com/office/drawing/2014/main" id="{12BAB7BF-917A-F14E-91F5-6BA19C3B4F4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81600" y="1066800"/>
            <a:ext cx="3657600" cy="4634934"/>
          </a:xfrm>
          <a:prstGeom prst="rect">
            <a:avLst/>
          </a:prstGeom>
        </p:spPr>
      </p:pic>
    </p:spTree>
    <p:extLst>
      <p:ext uri="{BB962C8B-B14F-4D97-AF65-F5344CB8AC3E}">
        <p14:creationId xmlns:p14="http://schemas.microsoft.com/office/powerpoint/2010/main" val="916102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1447800" y="914400"/>
            <a:ext cx="7547811" cy="2209800"/>
          </a:xfrm>
        </p:spPr>
        <p:txBody>
          <a:bodyPr>
            <a:noAutofit/>
          </a:bodyPr>
          <a:lstStyle/>
          <a:p>
            <a:r>
              <a:rPr lang="en-US" sz="2600" b="0" dirty="0"/>
              <a:t>Research and consider the findings of biblical archaeologists that may have implications for </a:t>
            </a:r>
            <a:br>
              <a:rPr lang="en-US" sz="2600" b="0" dirty="0"/>
            </a:br>
            <a:r>
              <a:rPr lang="en-US" sz="2600" b="0" dirty="0"/>
              <a:t>our understanding of the passage.</a:t>
            </a:r>
            <a:br>
              <a:rPr lang="en-US" dirty="0"/>
            </a:br>
            <a:br>
              <a:rPr lang="en-US" b="0" dirty="0"/>
            </a:br>
            <a:endParaRPr lang="en-US" sz="2600" b="0" dirty="0"/>
          </a:p>
        </p:txBody>
      </p:sp>
      <p:pic>
        <p:nvPicPr>
          <p:cNvPr id="4" name="Picture 3">
            <a:extLst>
              <a:ext uri="{FF2B5EF4-FFF2-40B4-BE49-F238E27FC236}">
                <a16:creationId xmlns:a16="http://schemas.microsoft.com/office/drawing/2014/main" id="{5C4C527A-3318-924C-832D-6181667BA0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2667000"/>
            <a:ext cx="5029200" cy="3331845"/>
          </a:xfrm>
          <a:prstGeom prst="rect">
            <a:avLst/>
          </a:prstGeom>
        </p:spPr>
      </p:pic>
      <p:pic>
        <p:nvPicPr>
          <p:cNvPr id="6" name="Picture 5">
            <a:extLst>
              <a:ext uri="{FF2B5EF4-FFF2-40B4-BE49-F238E27FC236}">
                <a16:creationId xmlns:a16="http://schemas.microsoft.com/office/drawing/2014/main" id="{9587D87B-34EA-3343-829A-84F1BA7D278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0534"/>
          <a:stretch/>
        </p:blipFill>
        <p:spPr>
          <a:xfrm>
            <a:off x="199793" y="647700"/>
            <a:ext cx="1262184" cy="1371600"/>
          </a:xfrm>
          <a:prstGeom prst="rect">
            <a:avLst/>
          </a:prstGeom>
        </p:spPr>
      </p:pic>
    </p:spTree>
    <p:extLst>
      <p:ext uri="{BB962C8B-B14F-4D97-AF65-F5344CB8AC3E}">
        <p14:creationId xmlns:p14="http://schemas.microsoft.com/office/powerpoint/2010/main" val="359141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3C9037E-B203-C04A-A37C-95D8537373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883" y="685800"/>
            <a:ext cx="1410789" cy="1371600"/>
          </a:xfrm>
          <a:prstGeom prst="rect">
            <a:avLst/>
          </a:prstGeom>
        </p:spPr>
      </p:pic>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1440024" y="2667000"/>
            <a:ext cx="4427376" cy="2209800"/>
          </a:xfrm>
        </p:spPr>
        <p:txBody>
          <a:bodyPr>
            <a:noAutofit/>
          </a:bodyPr>
          <a:lstStyle/>
          <a:p>
            <a:r>
              <a:rPr lang="en-US" sz="2400" b="0" dirty="0"/>
              <a:t>Consider one or more of the three spiritual senses to discover the religious or spiritual truth that God is revealing through the passage. One spiritual sense is </a:t>
            </a:r>
            <a:r>
              <a:rPr lang="en-US" sz="2400" i="1" dirty="0"/>
              <a:t>allegorical</a:t>
            </a:r>
            <a:r>
              <a:rPr lang="en-US" sz="2400" b="0" i="1" dirty="0"/>
              <a:t>,</a:t>
            </a:r>
            <a:r>
              <a:rPr lang="en-US" sz="2400" b="0" dirty="0"/>
              <a:t> in which one character or event represents or corresponds to another.</a:t>
            </a:r>
            <a:br>
              <a:rPr lang="en-US" sz="2400" b="0" dirty="0"/>
            </a:br>
            <a:br>
              <a:rPr lang="en-US" sz="2600" b="0" dirty="0"/>
            </a:br>
            <a:r>
              <a:rPr lang="en-US" sz="1600" i="1" dirty="0"/>
              <a:t>Example: </a:t>
            </a:r>
            <a:r>
              <a:rPr lang="en-US" sz="1600" b="0" dirty="0"/>
              <a:t>The Israelites’ journey from slavery to freedom through the waters of the Red Sea can be viewed as an allegory for Baptism, in which we are freed from the slavery of sin.</a:t>
            </a:r>
            <a:br>
              <a:rPr lang="en-US" sz="2600" b="0" dirty="0"/>
            </a:br>
            <a:br>
              <a:rPr lang="en-US" sz="2600" b="0" dirty="0"/>
            </a:br>
            <a:endParaRPr lang="en-US" sz="2600" b="0" dirty="0"/>
          </a:p>
        </p:txBody>
      </p:sp>
      <p:pic>
        <p:nvPicPr>
          <p:cNvPr id="7" name="Picture 6">
            <a:extLst>
              <a:ext uri="{FF2B5EF4-FFF2-40B4-BE49-F238E27FC236}">
                <a16:creationId xmlns:a16="http://schemas.microsoft.com/office/drawing/2014/main" id="{2CB6AA4A-B823-9044-B76C-A7B282760A0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615" t="8627" r="9615" b="7971"/>
          <a:stretch/>
        </p:blipFill>
        <p:spPr>
          <a:xfrm>
            <a:off x="5946883" y="1219200"/>
            <a:ext cx="2816117" cy="1944461"/>
          </a:xfrm>
          <a:prstGeom prst="rect">
            <a:avLst/>
          </a:prstGeom>
        </p:spPr>
      </p:pic>
      <p:pic>
        <p:nvPicPr>
          <p:cNvPr id="10" name="Picture 9">
            <a:extLst>
              <a:ext uri="{FF2B5EF4-FFF2-40B4-BE49-F238E27FC236}">
                <a16:creationId xmlns:a16="http://schemas.microsoft.com/office/drawing/2014/main" id="{6BC71D20-DD1A-824D-A5D5-F567E57B4FA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0552" r="10000"/>
          <a:stretch/>
        </p:blipFill>
        <p:spPr>
          <a:xfrm>
            <a:off x="5946883" y="3392261"/>
            <a:ext cx="2816117" cy="2288973"/>
          </a:xfrm>
          <a:prstGeom prst="rect">
            <a:avLst/>
          </a:prstGeom>
        </p:spPr>
      </p:pic>
    </p:spTree>
    <p:extLst>
      <p:ext uri="{BB962C8B-B14F-4D97-AF65-F5344CB8AC3E}">
        <p14:creationId xmlns:p14="http://schemas.microsoft.com/office/powerpoint/2010/main" val="271143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3C9037E-B203-C04A-A37C-95D8537373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1757" y="685800"/>
            <a:ext cx="1077686" cy="1047750"/>
          </a:xfrm>
          <a:prstGeom prst="rect">
            <a:avLst/>
          </a:prstGeom>
        </p:spPr>
      </p:pic>
      <p:pic>
        <p:nvPicPr>
          <p:cNvPr id="4" name="Picture 3">
            <a:extLst>
              <a:ext uri="{FF2B5EF4-FFF2-40B4-BE49-F238E27FC236}">
                <a16:creationId xmlns:a16="http://schemas.microsoft.com/office/drawing/2014/main" id="{B6530E12-0D41-BD46-9D2E-D22FDEAA252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15467" y="2970239"/>
            <a:ext cx="4610100" cy="3169444"/>
          </a:xfrm>
          <a:prstGeom prst="rect">
            <a:avLst/>
          </a:prstGeom>
        </p:spPr>
      </p:pic>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1317744" y="1102710"/>
            <a:ext cx="6858000" cy="4876801"/>
          </a:xfrm>
        </p:spPr>
        <p:txBody>
          <a:bodyPr>
            <a:noAutofit/>
          </a:bodyPr>
          <a:lstStyle/>
          <a:p>
            <a:r>
              <a:rPr lang="en-US" sz="1800" i="1" dirty="0"/>
              <a:t>(continued)</a:t>
            </a:r>
            <a:br>
              <a:rPr lang="en-US" sz="1800" i="1" dirty="0"/>
            </a:br>
            <a:br>
              <a:rPr lang="en-US" sz="2000" b="0" dirty="0"/>
            </a:br>
            <a:r>
              <a:rPr lang="en-US" sz="2600" b="0" dirty="0"/>
              <a:t>Another spiritual sense is </a:t>
            </a:r>
            <a:r>
              <a:rPr lang="en-US" sz="2600" i="1" dirty="0"/>
              <a:t>moral</a:t>
            </a:r>
            <a:r>
              <a:rPr lang="en-US" sz="2600" b="0" i="1" dirty="0"/>
              <a:t>,</a:t>
            </a:r>
            <a:r>
              <a:rPr lang="en-US" sz="2600" b="0" dirty="0"/>
              <a:t> in which we ask what the passage teaches us about how to live according to love and justice. </a:t>
            </a:r>
            <a:br>
              <a:rPr lang="en-US" sz="2600" b="0" dirty="0"/>
            </a:br>
            <a:br>
              <a:rPr lang="en-US" sz="2600" b="0" dirty="0"/>
            </a:br>
            <a:br>
              <a:rPr lang="en-US" sz="2600" b="0" dirty="0"/>
            </a:br>
            <a:r>
              <a:rPr lang="en-US" sz="2600" b="0" dirty="0"/>
              <a:t> </a:t>
            </a:r>
            <a:br>
              <a:rPr lang="en-US" sz="2600" b="0" dirty="0"/>
            </a:br>
            <a:br>
              <a:rPr lang="en-US" sz="2600" b="0" dirty="0"/>
            </a:br>
            <a:br>
              <a:rPr lang="en-US" sz="2600" b="0" dirty="0"/>
            </a:br>
            <a:br>
              <a:rPr lang="en-US" sz="2600" b="0" dirty="0"/>
            </a:br>
            <a:br>
              <a:rPr lang="en-US" sz="2600" b="0" dirty="0"/>
            </a:br>
            <a:endParaRPr lang="en-US" sz="2600" b="0" dirty="0"/>
          </a:p>
        </p:txBody>
      </p:sp>
      <p:sp>
        <p:nvSpPr>
          <p:cNvPr id="5" name="Rectangle 4">
            <a:extLst>
              <a:ext uri="{FF2B5EF4-FFF2-40B4-BE49-F238E27FC236}">
                <a16:creationId xmlns:a16="http://schemas.microsoft.com/office/drawing/2014/main" id="{6FD3C99B-0B86-364E-BD2F-3CFC94E1D134}"/>
              </a:ext>
            </a:extLst>
          </p:cNvPr>
          <p:cNvSpPr/>
          <p:nvPr/>
        </p:nvSpPr>
        <p:spPr>
          <a:xfrm>
            <a:off x="1600200" y="4554961"/>
            <a:ext cx="2286000" cy="1200329"/>
          </a:xfrm>
          <a:prstGeom prst="rect">
            <a:avLst/>
          </a:prstGeom>
        </p:spPr>
        <p:txBody>
          <a:bodyPr wrap="square">
            <a:spAutoFit/>
          </a:bodyPr>
          <a:lstStyle/>
          <a:p>
            <a:pPr algn="ctr"/>
            <a:r>
              <a:rPr lang="en-US" b="1" dirty="0">
                <a:latin typeface="Arial" panose="020B0604020202020204" pitchFamily="34" charset="0"/>
                <a:cs typeface="Arial" panose="020B0604020202020204" pitchFamily="34" charset="0"/>
              </a:rPr>
              <a:t>P.S. Remember, not everyone in the Bible is a moral hero like Jesus!</a:t>
            </a:r>
          </a:p>
        </p:txBody>
      </p:sp>
      <p:sp>
        <p:nvSpPr>
          <p:cNvPr id="6" name="TextBox 5">
            <a:extLst>
              <a:ext uri="{FF2B5EF4-FFF2-40B4-BE49-F238E27FC236}">
                <a16:creationId xmlns:a16="http://schemas.microsoft.com/office/drawing/2014/main" id="{547F4CE4-3B68-44AD-90C9-3A81BCEE7185}"/>
              </a:ext>
            </a:extLst>
          </p:cNvPr>
          <p:cNvSpPr txBox="1"/>
          <p:nvPr/>
        </p:nvSpPr>
        <p:spPr bwMode="auto">
          <a:xfrm>
            <a:off x="1317744" y="3151390"/>
            <a:ext cx="3116035" cy="1077218"/>
          </a:xfrm>
          <a:prstGeom prst="rect">
            <a:avLst/>
          </a:prstGeom>
          <a:noFill/>
          <a:ln w="9525">
            <a:noFill/>
            <a:miter lim="800000"/>
            <a:headEnd/>
            <a:tailEnd/>
          </a:ln>
        </p:spPr>
        <p:txBody>
          <a:bodyPr wrap="square" rtlCol="0">
            <a:spAutoFit/>
          </a:bodyPr>
          <a:lstStyle/>
          <a:p>
            <a:r>
              <a:rPr lang="en-US" sz="1600" b="1" i="1" dirty="0">
                <a:latin typeface="Arial" panose="020B0604020202020204" pitchFamily="34" charset="0"/>
                <a:cs typeface="Arial" panose="020B0604020202020204" pitchFamily="34" charset="0"/>
              </a:rPr>
              <a:t>Example: </a:t>
            </a:r>
            <a:r>
              <a:rPr lang="en-US" sz="1600" dirty="0">
                <a:latin typeface="Arial" panose="020B0604020202020204" pitchFamily="34" charset="0"/>
                <a:cs typeface="Arial" panose="020B0604020202020204" pitchFamily="34" charset="0"/>
              </a:rPr>
              <a:t>Jesus’ forgiveness of those who tortured and killed him teaches us to forgive others with compassion and generosity.</a:t>
            </a:r>
            <a:endParaRPr lang="en-US" sz="1600" dirty="0">
              <a:solidFill>
                <a:schemeClr val="bg1">
                  <a:lumMod val="6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11826346"/>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745</TotalTime>
  <Words>425</Words>
  <Application>Microsoft Office PowerPoint</Application>
  <PresentationFormat>On-screen Show (4:3)</PresentationFormat>
  <Paragraphs>48</Paragraphs>
  <Slides>13</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LIC Presentation template</vt:lpstr>
      <vt:lpstr>Interpreting the Bible</vt:lpstr>
      <vt:lpstr>Making sense of all those old stories  in the Bible is a process called biblical interpretation, or biblical exegesis.   There are seven steps in this process.  </vt:lpstr>
      <vt:lpstr>For convenience, we will learn these as numbered steps. However, we don’t have to follow these steps sequentially. Sometimes we might do them in a different order, or sometimes we might do two or three steps simultaneously.  </vt:lpstr>
      <vt:lpstr> Read the passage and determine its literal  sense. On the most basic level, what is  the human author trying to convey?    </vt:lpstr>
      <vt:lpstr>Determine the passage’s literary genre (form). This will help us to better understand the human author’s intent.     </vt:lpstr>
      <vt:lpstr>Investigate the society, culture, and historical context in which the passage takes place. This will help us to understand the author’s examples, symbols, and references to practices or customs that are unfamiliar to us today. </vt:lpstr>
      <vt:lpstr>Research and consider the findings of biblical archaeologists that may have implications for  our understanding of the passage.  </vt:lpstr>
      <vt:lpstr>Consider one or more of the three spiritual senses to discover the religious or spiritual truth that God is revealing through the passage. One spiritual sense is allegorical, in which one character or event represents or corresponds to another.  Example: The Israelites’ journey from slavery to freedom through the waters of the Red Sea can be viewed as an allegory for Baptism, in which we are freed from the slavery of sin.  </vt:lpstr>
      <vt:lpstr>(continued)  Another spiritual sense is moral, in which we ask what the passage teaches us about how to live according to love and justice.          </vt:lpstr>
      <vt:lpstr>(continued)  The last spiritual sense is anagogical, in which we ask how the passage may be leading us toward our eternal destiny, our heavenly home.         </vt:lpstr>
      <vt:lpstr>Look to the teachings of Church Tradition and the Magisterium for help in interpreting the passage. This may include examining Church documents that were written to guide our interpretation of Scripture.   </vt:lpstr>
      <vt:lpstr>In prayer, seek the guidance of the Holy Spirit. This is the most important step of all! Even though it is listed here as step 7, our prayerful attentiveness  to the task of interpreting Scripture should permeate the entire process of biblical exegesis.      </vt:lpstr>
      <vt:lpstr> Now it’s your turn to try these steps— to try making some sense of all those old stories in the Bible!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79</cp:revision>
  <dcterms:created xsi:type="dcterms:W3CDTF">2011-01-10T17:35:40Z</dcterms:created>
  <dcterms:modified xsi:type="dcterms:W3CDTF">2019-02-15T15:56:27Z</dcterms:modified>
</cp:coreProperties>
</file>